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6" r:id="rId5"/>
    <p:sldId id="259" r:id="rId6"/>
    <p:sldId id="267" r:id="rId7"/>
    <p:sldId id="269" r:id="rId8"/>
    <p:sldId id="270" r:id="rId9"/>
    <p:sldId id="271" r:id="rId10"/>
    <p:sldId id="272" r:id="rId11"/>
    <p:sldId id="286" r:id="rId12"/>
    <p:sldId id="273" r:id="rId13"/>
    <p:sldId id="274" r:id="rId14"/>
    <p:sldId id="275" r:id="rId15"/>
    <p:sldId id="277" r:id="rId16"/>
    <p:sldId id="278" r:id="rId17"/>
    <p:sldId id="279" r:id="rId18"/>
    <p:sldId id="281" r:id="rId19"/>
    <p:sldId id="282" r:id="rId20"/>
    <p:sldId id="283" r:id="rId21"/>
    <p:sldId id="284" r:id="rId22"/>
    <p:sldId id="285" r:id="rId23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5" userDrawn="1">
          <p15:clr>
            <a:srgbClr val="A4A3A4"/>
          </p15:clr>
        </p15:guide>
        <p15:guide id="5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D8E"/>
    <a:srgbClr val="DDB445"/>
    <a:srgbClr val="051222"/>
    <a:srgbClr val="E9A14A"/>
    <a:srgbClr val="927FBF"/>
    <a:srgbClr val="7EB761"/>
    <a:srgbClr val="379CC3"/>
    <a:srgbClr val="721E1F"/>
    <a:srgbClr val="BE5440"/>
    <a:srgbClr val="781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26" autoAdjust="0"/>
    <p:restoredTop sz="89159" autoAdjust="0"/>
  </p:normalViewPr>
  <p:slideViewPr>
    <p:cSldViewPr snapToGrid="0" snapToObjects="1">
      <p:cViewPr varScale="1">
        <p:scale>
          <a:sx n="98" d="100"/>
          <a:sy n="98" d="100"/>
        </p:scale>
        <p:origin x="1404" y="90"/>
      </p:cViewPr>
      <p:guideLst>
        <p:guide orient="horz" pos="696"/>
        <p:guide pos="143"/>
        <p:guide pos="7535"/>
        <p:guide orient="horz" pos="39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119-78A7-1246-8D8F-33AEF65602F7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58E12-B52C-6D4C-AFCC-CA0869598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82F0-DFDD-9D47-904F-863866E342F8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54F2-9768-BB4D-944F-81B872D1A0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0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National Aeronautics and Space Administration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63329" r="8769" b="5508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3200">
                <a:latin typeface="+mn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50" y="4923727"/>
            <a:ext cx="1573874" cy="1573874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68574" y="5636267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68574" y="6172083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7470" y="76200"/>
            <a:ext cx="951111" cy="76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 userDrawn="1"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  <a:effectLst>
            <a:glow rad="444500">
              <a:srgbClr val="721E1F">
                <a:alpha val="40000"/>
              </a:srgbClr>
            </a:glo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n-US" sz="1000" baseline="0" dirty="0">
                <a:solidFill>
                  <a:schemeClr val="bg1"/>
                </a:solidFill>
                <a:latin typeface="Arial"/>
                <a:cs typeface="Arial"/>
              </a:rPr>
              <a:t> Aeronautics and Space Administration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4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5041918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1170432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5806440" cy="47244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6140132" y="1447798"/>
            <a:ext cx="580644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57601" r="8769" b="11236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24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1" r:id="rId1"/>
    <p:sldLayoutId id="2147493502" r:id="rId2"/>
    <p:sldLayoutId id="2147493503" r:id="rId3"/>
    <p:sldLayoutId id="2147493504" r:id="rId4"/>
    <p:sldLayoutId id="2147493505" r:id="rId5"/>
    <p:sldLayoutId id="2147493506" r:id="rId6"/>
    <p:sldLayoutId id="2147493507" r:id="rId7"/>
    <p:sldLayoutId id="2147493508" r:id="rId8"/>
    <p:sldLayoutId id="2147493509" r:id="rId9"/>
  </p:sldLayoutIdLst>
  <p:txStyles>
    <p:titleStyle>
      <a:lvl1pPr algn="l" defTabSz="609493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65696" indent="-219418" algn="l" defTabSz="609493" rtl="0" eaLnBrk="1" latinLnBrk="0" hangingPunct="1">
        <a:spcBef>
          <a:spcPts val="8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21683" indent="-255987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914240" indent="-182848" algn="l" defTabSz="609493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158037" indent="-182848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4pPr>
      <a:lvl5pPr marL="1523733" indent="-182848" algn="l" defTabSz="609493" rtl="0" eaLnBrk="1" latinLnBrk="0" hangingPunct="1">
        <a:spcBef>
          <a:spcPts val="4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set.gsfc.nasa.gov/" TargetMode="External"/><Relationship Id="rId2" Type="http://schemas.openxmlformats.org/officeDocument/2006/relationships/hyperlink" Target="https://arset.gsfc.nasa.gov/sites/default/files/water/drought/Introduction%20to%20QGI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landcover.usgs.gov/glc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cover.usgs.gov/glc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 and Examine Landsat Land Cover (LC</a:t>
            </a:r>
            <a:r>
              <a:rPr lang="en-US"/>
              <a:t>) Over </a:t>
            </a:r>
            <a:r>
              <a:rPr lang="en-US" dirty="0"/>
              <a:t>the  Sao Francisco </a:t>
            </a:r>
            <a:r>
              <a:rPr lang="en-US" dirty="0" err="1"/>
              <a:t>Verdadeiro</a:t>
            </a:r>
            <a:r>
              <a:rPr lang="en-US" dirty="0"/>
              <a:t> (SFV) Watershed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14 November, 2022</a:t>
            </a:r>
          </a:p>
        </p:txBody>
      </p:sp>
    </p:spTree>
    <p:extLst>
      <p:ext uri="{BB962C8B-B14F-4D97-AF65-F5344CB8AC3E}">
        <p14:creationId xmlns:p14="http://schemas.microsoft.com/office/powerpoint/2010/main" val="8616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Examine Tree Cover and </a:t>
            </a:r>
            <a:br>
              <a:rPr lang="en-US" dirty="0"/>
            </a:br>
            <a:r>
              <a:rPr lang="en-US" dirty="0"/>
              <a:t>Bare Ground Extent Using QGIS</a:t>
            </a:r>
          </a:p>
        </p:txBody>
      </p:sp>
    </p:spTree>
    <p:extLst>
      <p:ext uri="{BB962C8B-B14F-4D97-AF65-F5344CB8AC3E}">
        <p14:creationId xmlns:p14="http://schemas.microsoft.com/office/powerpoint/2010/main" val="1073733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Tree Cover and Bare Ground Extent Using QGIS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4978126" cy="5270517"/>
          </a:xfrm>
        </p:spPr>
        <p:txBody>
          <a:bodyPr>
            <a:normAutofit/>
          </a:bodyPr>
          <a:lstStyle/>
          <a:p>
            <a:pPr marL="603478" indent="-457200">
              <a:buFont typeface="+mj-lt"/>
              <a:buAutoNum type="arabicPeriod"/>
            </a:pPr>
            <a:r>
              <a:rPr lang="en-US" dirty="0"/>
              <a:t>Open QGIS and start a new project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From the top menu, click on </a:t>
            </a:r>
            <a:r>
              <a:rPr lang="en-US" b="1" dirty="0"/>
              <a:t>Web</a:t>
            </a:r>
            <a:r>
              <a:rPr lang="en-US" dirty="0"/>
              <a:t>, select </a:t>
            </a:r>
            <a:r>
              <a:rPr lang="en-US" b="1" dirty="0"/>
              <a:t>Open Layer Plugin</a:t>
            </a:r>
            <a:r>
              <a:rPr lang="en-US" dirty="0"/>
              <a:t> and select the background map </a:t>
            </a:r>
            <a:r>
              <a:rPr lang="en-US" b="1" dirty="0" err="1"/>
              <a:t>OpenStreetMap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08612" y="1130282"/>
            <a:ext cx="6537960" cy="5041918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146278" indent="0">
              <a:buNone/>
            </a:pPr>
            <a:r>
              <a:rPr lang="en-US" dirty="0"/>
              <a:t>If you do not have the </a:t>
            </a:r>
            <a:r>
              <a:rPr lang="en-US" dirty="0" err="1"/>
              <a:t>OpenLayers</a:t>
            </a:r>
            <a:r>
              <a:rPr lang="en-US" dirty="0"/>
              <a:t> Plugin</a:t>
            </a:r>
          </a:p>
          <a:p>
            <a:r>
              <a:rPr lang="en-US" dirty="0"/>
              <a:t>Select </a:t>
            </a:r>
            <a:r>
              <a:rPr lang="en-US" b="1" dirty="0"/>
              <a:t>Plugins</a:t>
            </a:r>
            <a:r>
              <a:rPr lang="en-US" dirty="0"/>
              <a:t> from the top menu, and choose </a:t>
            </a:r>
            <a:r>
              <a:rPr lang="en-US" b="1" dirty="0"/>
              <a:t>Manage and Install Plugins</a:t>
            </a:r>
            <a:endParaRPr lang="en-US" dirty="0"/>
          </a:p>
          <a:p>
            <a:r>
              <a:rPr lang="en-US" dirty="0"/>
              <a:t>You will get a window with options for Plugins</a:t>
            </a:r>
          </a:p>
          <a:p>
            <a:r>
              <a:rPr lang="en-US" dirty="0"/>
              <a:t>Enter </a:t>
            </a:r>
            <a:r>
              <a:rPr lang="en-US" dirty="0" err="1"/>
              <a:t>OpenLayers</a:t>
            </a:r>
            <a:r>
              <a:rPr lang="en-US" dirty="0"/>
              <a:t> in the search window</a:t>
            </a:r>
          </a:p>
          <a:p>
            <a:r>
              <a:rPr lang="en-US" dirty="0"/>
              <a:t>Clicking on the </a:t>
            </a:r>
            <a:r>
              <a:rPr lang="en-US" b="1" dirty="0" err="1"/>
              <a:t>OpenLayers</a:t>
            </a:r>
            <a:r>
              <a:rPr lang="en-US" b="1" dirty="0"/>
              <a:t> Plugin</a:t>
            </a:r>
            <a:r>
              <a:rPr lang="en-US" dirty="0"/>
              <a:t> and press </a:t>
            </a:r>
            <a:r>
              <a:rPr lang="en-US" b="1" dirty="0"/>
              <a:t>Install</a:t>
            </a:r>
            <a:r>
              <a:rPr lang="en-US" dirty="0"/>
              <a:t> in the bottom right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6" y="4802820"/>
            <a:ext cx="6246812" cy="5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Tree Cover and Bare Ground Extent Using QGIS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 startAt="3"/>
            </a:pPr>
            <a:r>
              <a:rPr lang="en-US" dirty="0"/>
              <a:t>Click on the menu on the left bar and click </a:t>
            </a:r>
            <a:r>
              <a:rPr lang="en-US" b="1" dirty="0"/>
              <a:t>Add Vector</a:t>
            </a:r>
            <a:r>
              <a:rPr lang="en-US" dirty="0"/>
              <a:t> to add the SFV shapefile: sfv_4326.shp</a:t>
            </a:r>
          </a:p>
          <a:p>
            <a:pPr marL="603478" indent="-457200">
              <a:buFont typeface="+mj-lt"/>
              <a:buAutoNum type="arabicPeriod" startAt="4"/>
            </a:pPr>
            <a:r>
              <a:rPr lang="en-US" dirty="0"/>
              <a:t>To make the shapefile transparent with only the border left, right click on the layer file and go to </a:t>
            </a:r>
            <a:r>
              <a:rPr lang="en-US" b="1" dirty="0"/>
              <a:t>Properties</a:t>
            </a:r>
            <a:r>
              <a:rPr lang="en-US" dirty="0"/>
              <a:t> &gt; </a:t>
            </a:r>
            <a:r>
              <a:rPr lang="en-US" b="1" dirty="0"/>
              <a:t>Style</a:t>
            </a:r>
          </a:p>
          <a:p>
            <a:pPr marL="603478" indent="-457200">
              <a:buFont typeface="+mj-lt"/>
              <a:buAutoNum type="arabicPeriod" startAt="4"/>
            </a:pPr>
            <a:r>
              <a:rPr lang="en-US" dirty="0"/>
              <a:t>Click on the down arrow in the Fill window and select </a:t>
            </a:r>
            <a:r>
              <a:rPr lang="en-US" b="1" dirty="0"/>
              <a:t>Transparent fill</a:t>
            </a:r>
          </a:p>
        </p:txBody>
      </p:sp>
    </p:spTree>
    <p:extLst>
      <p:ext uri="{BB962C8B-B14F-4D97-AF65-F5344CB8AC3E}">
        <p14:creationId xmlns:p14="http://schemas.microsoft.com/office/powerpoint/2010/main" val="77900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Examine Tree Cover and Bare Ground Extent Using QGIS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 startAt="6"/>
            </a:pPr>
            <a:r>
              <a:rPr lang="en-US" dirty="0"/>
              <a:t>Click on the down arrow in the </a:t>
            </a:r>
            <a:r>
              <a:rPr lang="en-US" b="1" dirty="0"/>
              <a:t>Outline</a:t>
            </a:r>
            <a:r>
              <a:rPr lang="en-US" dirty="0"/>
              <a:t> window and choose a color of the shapefile boundary (This example uses purple)</a:t>
            </a:r>
          </a:p>
          <a:p>
            <a:pPr marL="603478" indent="-457200">
              <a:buFont typeface="+mj-lt"/>
              <a:buAutoNum type="arabicPeriod" startAt="6"/>
            </a:pPr>
            <a:r>
              <a:rPr lang="en-US" dirty="0"/>
              <a:t>Set the </a:t>
            </a:r>
            <a:r>
              <a:rPr lang="en-US" b="1" dirty="0"/>
              <a:t>outline width</a:t>
            </a:r>
            <a:r>
              <a:rPr lang="en-US" dirty="0"/>
              <a:t> to be 2.0</a:t>
            </a:r>
          </a:p>
          <a:p>
            <a:pPr marL="603478" indent="-457200">
              <a:buFont typeface="+mj-lt"/>
              <a:buAutoNum type="arabicPeriod" startAt="6"/>
            </a:pPr>
            <a:r>
              <a:rPr lang="en-US" dirty="0"/>
              <a:t>Click </a:t>
            </a:r>
            <a:r>
              <a:rPr lang="en-US" b="1" dirty="0"/>
              <a:t>OK</a:t>
            </a:r>
            <a:r>
              <a:rPr lang="en-US" dirty="0"/>
              <a:t> to get the following result in the QGIS window</a:t>
            </a:r>
          </a:p>
        </p:txBody>
      </p:sp>
      <p:pic>
        <p:nvPicPr>
          <p:cNvPr id="12" name="Content Placeholder 6" descr="Screen Shot 2017-11-14 at 1.45.16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276613"/>
            <a:ext cx="5805488" cy="4749273"/>
          </a:xfrm>
        </p:spPr>
      </p:pic>
    </p:spTree>
    <p:extLst>
      <p:ext uri="{BB962C8B-B14F-4D97-AF65-F5344CB8AC3E}">
        <p14:creationId xmlns:p14="http://schemas.microsoft.com/office/powerpoint/2010/main" val="22133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n-US" dirty="0"/>
              <a:t>Examine Tree Cover and Bare Ground Extent Using QGIS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2" y="1130283"/>
            <a:ext cx="7110018" cy="5041917"/>
          </a:xfrm>
        </p:spPr>
        <p:txBody>
          <a:bodyPr>
            <a:normAutofit/>
          </a:bodyPr>
          <a:lstStyle/>
          <a:p>
            <a:pPr marL="603478" lvl="0" indent="-457200">
              <a:buFont typeface="+mj-lt"/>
              <a:buAutoNum type="arabicPeriod" startAt="9"/>
            </a:pPr>
            <a:r>
              <a:rPr lang="en-US" dirty="0"/>
              <a:t>Next click on the </a:t>
            </a:r>
            <a:r>
              <a:rPr lang="en-US" b="1" dirty="0"/>
              <a:t>Add Raster</a:t>
            </a:r>
            <a:r>
              <a:rPr lang="en-US" dirty="0"/>
              <a:t> function on the left</a:t>
            </a:r>
          </a:p>
          <a:p>
            <a:pPr marL="603478" lvl="0" indent="-457200">
              <a:buFont typeface="+mj-lt"/>
              <a:buAutoNum type="arabicPeriod" startAt="9"/>
            </a:pPr>
            <a:r>
              <a:rPr lang="en-US" dirty="0"/>
              <a:t>Navigate to the Land-Cover folder and click to open</a:t>
            </a:r>
            <a:r>
              <a:rPr lang="en-US" b="1" dirty="0"/>
              <a:t> 20S_060W_treecover2010_v3.tif </a:t>
            </a:r>
            <a:r>
              <a:rPr lang="en-US" dirty="0"/>
              <a:t>data file</a:t>
            </a:r>
          </a:p>
          <a:p>
            <a:pPr marL="603478" lvl="0" indent="-457200">
              <a:buFont typeface="+mj-lt"/>
              <a:buAutoNum type="arabicPeriod" startAt="9"/>
            </a:pPr>
            <a:r>
              <a:rPr lang="en-US" dirty="0"/>
              <a:t>You will see the </a:t>
            </a:r>
            <a:r>
              <a:rPr lang="en-US" dirty="0" err="1"/>
              <a:t>GeoTIFF</a:t>
            </a:r>
            <a:r>
              <a:rPr lang="en-US" dirty="0"/>
              <a:t> images appear in grayscale</a:t>
            </a:r>
          </a:p>
          <a:p>
            <a:pPr marL="603478" lvl="0" indent="-457200">
              <a:buFont typeface="+mj-lt"/>
              <a:buAutoNum type="arabicPeriod" startAt="9"/>
            </a:pPr>
            <a:r>
              <a:rPr lang="en-US" dirty="0"/>
              <a:t>Now clip the tree cover raster layer to the SFV shapefile</a:t>
            </a:r>
          </a:p>
          <a:p>
            <a:pPr marL="603478" lvl="0" indent="-457200">
              <a:buFont typeface="+mj-lt"/>
              <a:buAutoNum type="arabicPeriod" startAt="9"/>
            </a:pPr>
            <a:r>
              <a:rPr lang="en-US" dirty="0"/>
              <a:t>This is a raster with large dimension, so we will clip this data in two steps</a:t>
            </a:r>
          </a:p>
        </p:txBody>
      </p:sp>
      <p:pic>
        <p:nvPicPr>
          <p:cNvPr id="7" name="Content Placeholder 7" descr="Screen Shot 2017-11-14 at 1.50.23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18" y="1130300"/>
            <a:ext cx="4382054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2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Tree Cover and Bare Ground Extent Using QGIS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lvl="0" indent="-457200">
              <a:buFont typeface="+mj-lt"/>
              <a:buAutoNum type="arabicPeriod" startAt="14"/>
            </a:pPr>
            <a:r>
              <a:rPr lang="en-US" dirty="0"/>
              <a:t>On the top bar go to </a:t>
            </a:r>
            <a:r>
              <a:rPr lang="en-US" b="1" dirty="0"/>
              <a:t>Raster</a:t>
            </a:r>
            <a:r>
              <a:rPr lang="en-US" dirty="0"/>
              <a:t> &gt; </a:t>
            </a:r>
            <a:r>
              <a:rPr lang="en-US" b="1" dirty="0"/>
              <a:t>Extraction</a:t>
            </a:r>
            <a:r>
              <a:rPr lang="en-US" dirty="0"/>
              <a:t> &gt; </a:t>
            </a:r>
            <a:r>
              <a:rPr lang="en-US" b="1" dirty="0"/>
              <a:t>Clipper</a:t>
            </a:r>
            <a:r>
              <a:rPr lang="en-US" dirty="0"/>
              <a:t> to open the Clipper options window</a:t>
            </a:r>
          </a:p>
          <a:p>
            <a:pPr marL="603478" lvl="0" indent="-457200">
              <a:buFont typeface="+mj-lt"/>
              <a:buAutoNum type="arabicPeriod" startAt="14"/>
            </a:pPr>
            <a:r>
              <a:rPr lang="en-US" dirty="0"/>
              <a:t>You will see </a:t>
            </a:r>
            <a:r>
              <a:rPr lang="en-US" b="1" dirty="0"/>
              <a:t>Extent</a:t>
            </a:r>
            <a:r>
              <a:rPr lang="en-US" dirty="0"/>
              <a:t> selected in the window</a:t>
            </a:r>
          </a:p>
          <a:p>
            <a:pPr marL="603478" lvl="0" indent="-457200">
              <a:buFont typeface="+mj-lt"/>
              <a:buAutoNum type="arabicPeriod" startAt="14"/>
            </a:pPr>
            <a:r>
              <a:rPr lang="en-US" dirty="0"/>
              <a:t>Enter </a:t>
            </a:r>
            <a:r>
              <a:rPr lang="en-US" b="1" dirty="0"/>
              <a:t>Output file </a:t>
            </a:r>
            <a:r>
              <a:rPr lang="en-US" dirty="0"/>
              <a:t>name</a:t>
            </a:r>
            <a:r>
              <a:rPr lang="en-US" b="1" dirty="0"/>
              <a:t> </a:t>
            </a:r>
            <a:r>
              <a:rPr lang="en-US" dirty="0"/>
              <a:t>by clicking on Select (Suggestion: </a:t>
            </a:r>
            <a:r>
              <a:rPr lang="en-US" b="1" dirty="0"/>
              <a:t>tree-Clipped1.tif</a:t>
            </a:r>
            <a:r>
              <a:rPr lang="en-US" dirty="0"/>
              <a:t>)</a:t>
            </a:r>
          </a:p>
          <a:p>
            <a:pPr marL="603478" lvl="0" indent="-457200">
              <a:buFont typeface="+mj-lt"/>
              <a:buAutoNum type="arabicPeriod" startAt="14"/>
            </a:pPr>
            <a:r>
              <a:rPr lang="en-US" dirty="0"/>
              <a:t>Drag the cursor across the map so that just the area around the shapefile is covered</a:t>
            </a:r>
          </a:p>
        </p:txBody>
      </p:sp>
      <p:pic>
        <p:nvPicPr>
          <p:cNvPr id="6" name="Content Placeholder 5" descr="Screen Shot 2017-11-14 at 1.50.31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256580"/>
            <a:ext cx="5805488" cy="478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67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Tree Cover and Bare Ground Extent Using QGIS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332301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18"/>
            </a:pPr>
            <a:r>
              <a:rPr lang="en-US" dirty="0"/>
              <a:t>You will then see the rectangular clipped layer on the map</a:t>
            </a:r>
          </a:p>
          <a:p>
            <a:pPr marL="603478" indent="-457200">
              <a:buFont typeface="+mj-lt"/>
              <a:buAutoNum type="arabicPeriod" startAt="18"/>
            </a:pPr>
            <a:r>
              <a:rPr lang="en-US" dirty="0"/>
              <a:t>You can uncheck or remove the previous layer </a:t>
            </a:r>
          </a:p>
          <a:p>
            <a:pPr marL="859465" lvl="1" indent="-457200"/>
            <a:r>
              <a:rPr lang="en-US" dirty="0"/>
              <a:t>Right click on the raster name in the </a:t>
            </a:r>
            <a:r>
              <a:rPr lang="en-US" b="1" dirty="0"/>
              <a:t>Layer Panel </a:t>
            </a:r>
            <a:r>
              <a:rPr lang="en-US" dirty="0"/>
              <a:t>&gt; </a:t>
            </a:r>
            <a:r>
              <a:rPr lang="en-US" b="1" dirty="0"/>
              <a:t>Remove</a:t>
            </a:r>
            <a:endParaRPr lang="en-US" dirty="0"/>
          </a:p>
          <a:p>
            <a:pPr marL="603478" lvl="0" indent="-457200">
              <a:buFont typeface="+mj-lt"/>
              <a:buAutoNum type="arabicPeriod" startAt="18"/>
            </a:pPr>
            <a:r>
              <a:rPr lang="en-US" dirty="0"/>
              <a:t>Now clip the pre-clipped layer to the SFV shapefile</a:t>
            </a:r>
          </a:p>
          <a:p>
            <a:pPr marL="603478" lvl="0" indent="-457200">
              <a:buFont typeface="+mj-lt"/>
              <a:buAutoNum type="arabicPeriod" startAt="18"/>
            </a:pPr>
            <a:r>
              <a:rPr lang="en-US" dirty="0"/>
              <a:t>On the top menu, go to </a:t>
            </a:r>
            <a:r>
              <a:rPr lang="en-US" b="1" dirty="0"/>
              <a:t>Raster</a:t>
            </a:r>
            <a:r>
              <a:rPr lang="en-US" dirty="0"/>
              <a:t> &gt; </a:t>
            </a:r>
            <a:r>
              <a:rPr lang="en-US" b="1" dirty="0"/>
              <a:t>Extraction</a:t>
            </a:r>
            <a:r>
              <a:rPr lang="en-US" dirty="0"/>
              <a:t> &gt; </a:t>
            </a:r>
            <a:r>
              <a:rPr lang="en-US" b="1" dirty="0"/>
              <a:t>Clipper</a:t>
            </a:r>
            <a:r>
              <a:rPr lang="en-US" dirty="0"/>
              <a:t> to open the Clipper options window</a:t>
            </a:r>
          </a:p>
        </p:txBody>
      </p:sp>
      <p:pic>
        <p:nvPicPr>
          <p:cNvPr id="7" name="Content Placeholder 6" descr="Screen Shot 2017-11-14 at 2.12.25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295293"/>
            <a:ext cx="5805488" cy="471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10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Tree Cover and Bare Ground Extent Using QGIS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22"/>
            </a:pPr>
            <a:r>
              <a:rPr lang="en-US" dirty="0"/>
              <a:t>In the Input File (raster) window select the rectangular, clipped file: </a:t>
            </a:r>
            <a:r>
              <a:rPr lang="en-US" b="1" dirty="0"/>
              <a:t>Tree-Clipped1</a:t>
            </a:r>
          </a:p>
          <a:p>
            <a:pPr marL="603478" lvl="0" indent="-457200">
              <a:buFont typeface="+mj-lt"/>
              <a:buAutoNum type="arabicPeriod" startAt="22"/>
            </a:pPr>
            <a:r>
              <a:rPr lang="en-US" dirty="0"/>
              <a:t>In the Output file window select output folder and enter file name (Suggestion: </a:t>
            </a:r>
            <a:r>
              <a:rPr lang="en-US" b="1" dirty="0"/>
              <a:t>Tree-Clipped2</a:t>
            </a:r>
            <a:r>
              <a:rPr lang="en-US" dirty="0"/>
              <a:t>)</a:t>
            </a:r>
          </a:p>
          <a:p>
            <a:pPr marL="603478" lvl="0" indent="-457200">
              <a:buFont typeface="+mj-lt"/>
              <a:buAutoNum type="arabicPeriod" startAt="22"/>
            </a:pPr>
            <a:r>
              <a:rPr lang="en-US" dirty="0"/>
              <a:t>Check the </a:t>
            </a:r>
            <a:r>
              <a:rPr lang="en-US" b="1" dirty="0"/>
              <a:t>Mask Layer</a:t>
            </a:r>
            <a:r>
              <a:rPr lang="en-US" dirty="0"/>
              <a:t> and in the </a:t>
            </a:r>
            <a:r>
              <a:rPr lang="en-US" b="1" dirty="0"/>
              <a:t>Mask Layer </a:t>
            </a:r>
            <a:r>
              <a:rPr lang="en-US" dirty="0"/>
              <a:t>window select the shapefile named </a:t>
            </a:r>
            <a:r>
              <a:rPr lang="en-US" b="1" dirty="0"/>
              <a:t>sfv_4326</a:t>
            </a:r>
          </a:p>
          <a:p>
            <a:pPr marL="603478" lvl="0" indent="-457200">
              <a:buFont typeface="+mj-lt"/>
              <a:buAutoNum type="arabicPeriod" startAt="22"/>
            </a:pPr>
            <a:r>
              <a:rPr lang="en-US" dirty="0"/>
              <a:t>Click </a:t>
            </a:r>
            <a:r>
              <a:rPr lang="en-US" b="1" dirty="0"/>
              <a:t>OK</a:t>
            </a:r>
            <a:r>
              <a:rPr lang="en-US" dirty="0"/>
              <a:t> on at the bottom right. </a:t>
            </a:r>
          </a:p>
          <a:p>
            <a:pPr marL="859465" lvl="1" indent="-457200"/>
            <a:r>
              <a:rPr lang="en-US" dirty="0"/>
              <a:t>You should see the data clipped by the shapefile boundary</a:t>
            </a:r>
          </a:p>
          <a:p>
            <a:pPr marL="603478" lvl="0" indent="-457200">
              <a:buFont typeface="+mj-lt"/>
              <a:buAutoNum type="arabicPeriod" startAt="22"/>
            </a:pPr>
            <a:r>
              <a:rPr lang="en-US" dirty="0"/>
              <a:t>To create a colored tree cover map, right click on the clipped raster layer</a:t>
            </a:r>
          </a:p>
          <a:p>
            <a:pPr marL="603478" lvl="0" indent="-457200">
              <a:buFont typeface="+mj-lt"/>
              <a:buAutoNum type="arabicPeriod" startAt="22"/>
            </a:pPr>
            <a:r>
              <a:rPr lang="en-US" dirty="0"/>
              <a:t>Go to </a:t>
            </a:r>
            <a:r>
              <a:rPr lang="en-US" b="1" dirty="0"/>
              <a:t>Properties</a:t>
            </a:r>
            <a:r>
              <a:rPr lang="en-US" dirty="0"/>
              <a:t> &gt; </a:t>
            </a:r>
            <a:r>
              <a:rPr lang="en-US" b="1" dirty="0"/>
              <a:t>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566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Tree Cover and Bare Ground Extent Using QGIS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332301"/>
          </a:xfrm>
        </p:spPr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28"/>
            </a:pPr>
            <a:r>
              <a:rPr lang="en-US" dirty="0"/>
              <a:t>Select the </a:t>
            </a:r>
            <a:r>
              <a:rPr lang="en-US" b="1" dirty="0"/>
              <a:t>Render Type</a:t>
            </a:r>
            <a:r>
              <a:rPr lang="en-US" dirty="0"/>
              <a:t> as </a:t>
            </a:r>
            <a:r>
              <a:rPr lang="en-US" b="1" dirty="0" err="1"/>
              <a:t>Singleband</a:t>
            </a:r>
            <a:r>
              <a:rPr lang="en-US" b="1" dirty="0"/>
              <a:t> </a:t>
            </a:r>
            <a:r>
              <a:rPr lang="en-US" b="1" dirty="0" err="1"/>
              <a:t>Pseudocolor</a:t>
            </a:r>
            <a:endParaRPr lang="en-US" dirty="0"/>
          </a:p>
          <a:p>
            <a:pPr marL="603478" lvl="0" indent="-457200">
              <a:buFont typeface="+mj-lt"/>
              <a:buAutoNum type="arabicPeriod" startAt="28"/>
            </a:pPr>
            <a:r>
              <a:rPr lang="en-US" dirty="0"/>
              <a:t>Next to </a:t>
            </a:r>
            <a:r>
              <a:rPr lang="en-US" b="1" dirty="0"/>
              <a:t>Color</a:t>
            </a:r>
            <a:r>
              <a:rPr lang="en-US" dirty="0"/>
              <a:t>, make sure the color palette is green by selecting (</a:t>
            </a:r>
            <a:r>
              <a:rPr lang="en-US" b="1" dirty="0"/>
              <a:t>Greens</a:t>
            </a:r>
            <a:r>
              <a:rPr lang="en-US" dirty="0"/>
              <a:t>)</a:t>
            </a:r>
          </a:p>
          <a:p>
            <a:pPr marL="603478" lvl="0" indent="-457200">
              <a:buFont typeface="+mj-lt"/>
              <a:buAutoNum type="arabicPeriod" startAt="28"/>
            </a:pPr>
            <a:r>
              <a:rPr lang="en-US" dirty="0"/>
              <a:t>Select </a:t>
            </a:r>
            <a:r>
              <a:rPr lang="en-US" b="1" dirty="0"/>
              <a:t>Min</a:t>
            </a:r>
            <a:r>
              <a:rPr lang="en-US" dirty="0"/>
              <a:t> value to 0 % and </a:t>
            </a:r>
            <a:r>
              <a:rPr lang="en-US" b="1" dirty="0"/>
              <a:t>Max</a:t>
            </a:r>
            <a:r>
              <a:rPr lang="en-US" dirty="0"/>
              <a:t> value to 100%</a:t>
            </a:r>
          </a:p>
          <a:p>
            <a:pPr marL="603478" lvl="0" indent="-457200">
              <a:buFont typeface="+mj-lt"/>
              <a:buAutoNum type="arabicPeriod" startAt="28"/>
            </a:pPr>
            <a:r>
              <a:rPr lang="en-US" dirty="0"/>
              <a:t>Below the color display, change the </a:t>
            </a:r>
            <a:r>
              <a:rPr lang="en-US" b="1" dirty="0"/>
              <a:t>Mode</a:t>
            </a:r>
            <a:r>
              <a:rPr lang="en-US" dirty="0"/>
              <a:t> to </a:t>
            </a:r>
            <a:r>
              <a:rPr lang="en-US" b="1" dirty="0"/>
              <a:t>Equal Interval</a:t>
            </a:r>
            <a:r>
              <a:rPr lang="en-US" dirty="0"/>
              <a:t> and </a:t>
            </a:r>
            <a:r>
              <a:rPr lang="en-US" b="1" dirty="0"/>
              <a:t>Classes</a:t>
            </a:r>
            <a:r>
              <a:rPr lang="en-US" dirty="0"/>
              <a:t> to 11. Click </a:t>
            </a:r>
            <a:r>
              <a:rPr lang="en-US" b="1" dirty="0"/>
              <a:t>Classify</a:t>
            </a:r>
            <a:r>
              <a:rPr lang="en-US" dirty="0"/>
              <a:t>, then click </a:t>
            </a:r>
            <a:r>
              <a:rPr lang="en-US" b="1" dirty="0"/>
              <a:t>Apply</a:t>
            </a:r>
            <a:r>
              <a:rPr lang="en-US" dirty="0"/>
              <a:t>.</a:t>
            </a:r>
          </a:p>
          <a:p>
            <a:pPr marL="603478" lvl="0" indent="-457200">
              <a:buFont typeface="+mj-lt"/>
              <a:buAutoNum type="arabicPeriod" startAt="28"/>
            </a:pPr>
            <a:r>
              <a:rPr lang="en-US" dirty="0"/>
              <a:t>Click </a:t>
            </a:r>
            <a:r>
              <a:rPr lang="en-US" b="1" dirty="0"/>
              <a:t>OK</a:t>
            </a:r>
            <a:r>
              <a:rPr lang="en-US" dirty="0"/>
              <a:t> to close the Change Color box</a:t>
            </a:r>
          </a:p>
        </p:txBody>
      </p:sp>
      <p:pic>
        <p:nvPicPr>
          <p:cNvPr id="11" name="Content Placeholder 10" descr="Screen Shot 2017-11-14 at 10.22.40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760667"/>
            <a:ext cx="5805488" cy="378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1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Tree Cover and Bare Ground Extent Using QGIS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lvl="0" indent="-457200">
              <a:buFont typeface="+mj-lt"/>
              <a:buAutoNum type="arabicPeriod" startAt="33"/>
            </a:pPr>
            <a:r>
              <a:rPr lang="en-US" dirty="0"/>
              <a:t>Make the clipped tree cover layers transparent to see the map underneath and to mask 0% values </a:t>
            </a:r>
          </a:p>
          <a:p>
            <a:pPr marL="603478" lvl="0" indent="-457200">
              <a:buFont typeface="+mj-lt"/>
              <a:buAutoNum type="arabicPeriod" startAt="33"/>
            </a:pPr>
            <a:r>
              <a:rPr lang="en-US" dirty="0"/>
              <a:t>Right click on the layer file and go to </a:t>
            </a:r>
            <a:r>
              <a:rPr lang="en-US" b="1" dirty="0"/>
              <a:t>Properties</a:t>
            </a:r>
            <a:r>
              <a:rPr lang="en-US" dirty="0"/>
              <a:t> &gt; 	</a:t>
            </a:r>
            <a:r>
              <a:rPr lang="en-US" b="1" dirty="0"/>
              <a:t>Transparency</a:t>
            </a:r>
            <a:endParaRPr lang="en-US" dirty="0"/>
          </a:p>
          <a:p>
            <a:pPr marL="603478" lvl="0" indent="-457200">
              <a:buFont typeface="+mj-lt"/>
              <a:buAutoNum type="arabicPeriod" startAt="33"/>
            </a:pPr>
            <a:r>
              <a:rPr lang="en-US" dirty="0"/>
              <a:t>Set the </a:t>
            </a:r>
            <a:r>
              <a:rPr lang="en-US" b="1" dirty="0"/>
              <a:t>Transparency</a:t>
            </a:r>
            <a:r>
              <a:rPr lang="en-US" dirty="0"/>
              <a:t> level to 50% </a:t>
            </a:r>
          </a:p>
          <a:p>
            <a:pPr marL="603478" lvl="0" indent="-457200">
              <a:buFont typeface="+mj-lt"/>
              <a:buAutoNum type="arabicPeriod" startAt="33"/>
            </a:pPr>
            <a:r>
              <a:rPr lang="en-US" dirty="0"/>
              <a:t>Under </a:t>
            </a:r>
            <a:r>
              <a:rPr lang="en-US" b="1" dirty="0"/>
              <a:t>No data value</a:t>
            </a:r>
            <a:r>
              <a:rPr lang="en-US" dirty="0"/>
              <a:t> enter 0 in </a:t>
            </a:r>
            <a:r>
              <a:rPr lang="en-US" b="1" dirty="0"/>
              <a:t>Additional no data value</a:t>
            </a:r>
            <a:endParaRPr lang="en-US" dirty="0"/>
          </a:p>
          <a:p>
            <a:pPr marL="603478" lvl="0" indent="-457200">
              <a:buFont typeface="+mj-lt"/>
              <a:buAutoNum type="arabicPeriod" startAt="33"/>
            </a:pPr>
            <a:r>
              <a:rPr lang="en-US" dirty="0"/>
              <a:t>Click </a:t>
            </a:r>
            <a:r>
              <a:rPr lang="en-US" b="1" dirty="0"/>
              <a:t>Apply</a:t>
            </a:r>
            <a:r>
              <a:rPr lang="en-US" dirty="0"/>
              <a:t> and then </a:t>
            </a:r>
            <a:r>
              <a:rPr lang="en-US" b="1" dirty="0"/>
              <a:t>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4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278" indent="0">
              <a:buNone/>
            </a:pPr>
            <a:r>
              <a:rPr lang="en-US" dirty="0"/>
              <a:t>By the end of this exercise, you will be able to select, download, and analyze tree cover and bare ground data over the Sao Francisco </a:t>
            </a:r>
            <a:r>
              <a:rPr lang="en-US" dirty="0" err="1"/>
              <a:t>Verdadeiro</a:t>
            </a:r>
            <a:r>
              <a:rPr lang="en-US" dirty="0"/>
              <a:t> (SFV) watershed using the Landsat Land Cover (LC) portal and QGIS</a:t>
            </a:r>
          </a:p>
          <a:p>
            <a:pPr marL="146278" indent="0">
              <a:buNone/>
            </a:pPr>
            <a:endParaRPr lang="en-US" dirty="0"/>
          </a:p>
          <a:p>
            <a:pPr marL="146278" indent="0">
              <a:buNone/>
            </a:pPr>
            <a:r>
              <a:rPr lang="en-US" b="1" dirty="0"/>
              <a:t>Requirements</a:t>
            </a:r>
          </a:p>
          <a:p>
            <a:r>
              <a:rPr lang="en-US" dirty="0"/>
              <a:t>QGIS installed on your computer</a:t>
            </a:r>
          </a:p>
          <a:p>
            <a:pPr lvl="1"/>
            <a:r>
              <a:rPr lang="en-US" dirty="0">
                <a:hlinkClick r:id="rId2" invalidUrl="https://arset.gsfc.nasa.gov/sites/default/files/water/drought/Introduction to QGIS.pdf"/>
              </a:rPr>
              <a:t>https</a:t>
            </a:r>
            <a:r>
              <a:rPr lang="en-US" dirty="0">
                <a:hlinkClick r:id="rId2" invalidUrl="https://arset.gsfc.nasa.gov/sites/default/files/water/drought/Introduction to QGIS.pdf"/>
              </a:rPr>
              <a:t>://</a:t>
            </a:r>
            <a:r>
              <a:rPr lang="en-US" dirty="0">
                <a:hlinkClick r:id="rId2" invalidUrl="https://arset.gsfc.nasa.gov/sites/default/files/water/drought/Introduction to QGIS.pdf"/>
              </a:rPr>
              <a:t>arset.gsfc.nasa.gov/sites/default/files/water/drought/Introduction%20to%20QGIS.pdf</a:t>
            </a:r>
            <a:r>
              <a:rPr lang="en-US" dirty="0"/>
              <a:t> </a:t>
            </a:r>
          </a:p>
          <a:p>
            <a:r>
              <a:rPr lang="en-US" dirty="0"/>
              <a:t>A shapefile for the Sao Francisco </a:t>
            </a:r>
            <a:r>
              <a:rPr lang="en-US" dirty="0" err="1"/>
              <a:t>Verdadeiro</a:t>
            </a:r>
            <a:r>
              <a:rPr lang="en-US" dirty="0"/>
              <a:t> watershed saved on your computer</a:t>
            </a:r>
          </a:p>
          <a:p>
            <a:pPr lvl="1"/>
            <a:r>
              <a:rPr lang="en-US" dirty="0">
                <a:hlinkClick r:id="rId3"/>
              </a:rPr>
              <a:t>http://arset.gsfc.nasa.gov/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42252" y="6003286"/>
            <a:ext cx="11704320" cy="314859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3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Tree Cover and Bare Ground Extent Using QGIS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39"/>
            </a:pPr>
            <a:r>
              <a:rPr lang="en-US" dirty="0"/>
              <a:t>Repeat steps 9-11 but use the raster layer of bare ground cover from file </a:t>
            </a:r>
            <a:r>
              <a:rPr lang="en-US" b="1" dirty="0"/>
              <a:t>Land-Cover/20S_060W_bare2010_v3.tif</a:t>
            </a:r>
          </a:p>
          <a:p>
            <a:pPr marL="603478" indent="-457200">
              <a:buFont typeface="+mj-lt"/>
              <a:buAutoNum type="arabicPeriod" startAt="39"/>
            </a:pPr>
            <a:r>
              <a:rPr lang="en-US" dirty="0"/>
              <a:t>Repeat Steps 12-25 with the two-step clipping of the raster layer, first with a rectangle and then using the SFV shapefile mask</a:t>
            </a:r>
          </a:p>
          <a:p>
            <a:pPr marL="603478" indent="-457200">
              <a:buFont typeface="+mj-lt"/>
              <a:buAutoNum type="arabicPeriod" startAt="39"/>
            </a:pPr>
            <a:r>
              <a:rPr lang="en-US" dirty="0"/>
              <a:t>Save the final, clipped file as </a:t>
            </a:r>
            <a:r>
              <a:rPr lang="en-US" b="1" dirty="0"/>
              <a:t>Bare-Clipped2.tif</a:t>
            </a:r>
          </a:p>
          <a:p>
            <a:pPr marL="603478" indent="-457200">
              <a:buFont typeface="+mj-lt"/>
              <a:buAutoNum type="arabicPeriod" startAt="39"/>
            </a:pPr>
            <a:r>
              <a:rPr lang="en-US" dirty="0"/>
              <a:t>Repeat steps 26-32, but use yellow-orange-brown color (</a:t>
            </a:r>
            <a:r>
              <a:rPr lang="en-US" dirty="0" err="1"/>
              <a:t>YlOrBr</a:t>
            </a:r>
            <a:r>
              <a:rPr lang="en-US" dirty="0"/>
              <a:t>), min=0, max=9, with </a:t>
            </a:r>
            <a:r>
              <a:rPr lang="en-US" b="1" dirty="0"/>
              <a:t>Mode</a:t>
            </a:r>
            <a:r>
              <a:rPr lang="en-US" dirty="0"/>
              <a:t> set to </a:t>
            </a:r>
            <a:r>
              <a:rPr lang="en-US" b="1" dirty="0"/>
              <a:t>Equal Interval</a:t>
            </a:r>
            <a:r>
              <a:rPr lang="en-US" dirty="0"/>
              <a:t> and 10 </a:t>
            </a:r>
            <a:r>
              <a:rPr lang="en-US" b="1" dirty="0"/>
              <a:t>Classes</a:t>
            </a:r>
            <a:endParaRPr lang="en-US" dirty="0"/>
          </a:p>
          <a:p>
            <a:pPr marL="603478" indent="-457200">
              <a:buFont typeface="+mj-lt"/>
              <a:buAutoNum type="arabicPeriod" startAt="39"/>
            </a:pPr>
            <a:r>
              <a:rPr lang="en-US" dirty="0"/>
              <a:t>Repeat steps 33-37 to make the layer 50% transparent and set </a:t>
            </a:r>
            <a:r>
              <a:rPr lang="en-US" b="1" dirty="0"/>
              <a:t>No data value </a:t>
            </a:r>
            <a:r>
              <a:rPr lang="en-US" dirty="0"/>
              <a:t>to 0 for </a:t>
            </a:r>
            <a:r>
              <a:rPr lang="en-US" b="1" dirty="0"/>
              <a:t>Additional no data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2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Examine Tree Cover and Bare Ground Extent Using 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/>
          <a:lstStyle/>
          <a:p>
            <a:pPr marL="603478" indent="-457200">
              <a:buFont typeface="+mj-lt"/>
              <a:buAutoNum type="arabicPeriod" startAt="44"/>
            </a:pPr>
            <a:r>
              <a:rPr lang="en-US" dirty="0"/>
              <a:t>Display both Tree-Clipped2 and Bare-Clipped2 and examine the spatial land cover patterns</a:t>
            </a:r>
          </a:p>
          <a:p>
            <a:pPr marL="603478" indent="-457200">
              <a:buFont typeface="+mj-lt"/>
              <a:buAutoNum type="arabicPeriod" startAt="44"/>
            </a:pPr>
            <a:r>
              <a:rPr lang="en-US" dirty="0"/>
              <a:t>Add the water mask raster </a:t>
            </a:r>
          </a:p>
        </p:txBody>
      </p:sp>
      <p:pic>
        <p:nvPicPr>
          <p:cNvPr id="11" name="Content Placeholder 10" descr="Screen Shot 2017-11-14 at 1.22.59 P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130283"/>
            <a:ext cx="5805488" cy="34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7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/>
            </a:pPr>
            <a:r>
              <a:rPr lang="en-US" dirty="0"/>
              <a:t>Which part of the watershed has more wooded/forest areas in general?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What is the maximum per cent of bare ground cover noted on the watershed? Identify areas with large areas of bare ground.</a:t>
            </a:r>
          </a:p>
          <a:p>
            <a:pPr marL="146278" indent="0">
              <a:buNone/>
            </a:pPr>
            <a:endParaRPr lang="en-US" dirty="0"/>
          </a:p>
          <a:p>
            <a:pPr marL="146278" indent="0">
              <a:buNone/>
            </a:pPr>
            <a:r>
              <a:rPr lang="en-US" i="1" dirty="0"/>
              <a:t>Hint</a:t>
            </a:r>
            <a:endParaRPr lang="en-US" dirty="0"/>
          </a:p>
          <a:p>
            <a:pPr marL="146278" indent="0">
              <a:buNone/>
            </a:pPr>
            <a:r>
              <a:rPr lang="en-US" dirty="0"/>
              <a:t>Examine each layer individually and also note the geographic features in </a:t>
            </a:r>
            <a:r>
              <a:rPr lang="en-US" dirty="0" err="1"/>
              <a:t>OpneStreetMap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9665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194317"/>
          </a:xfrm>
        </p:spPr>
        <p:txBody>
          <a:bodyPr>
            <a:normAutofit/>
          </a:bodyPr>
          <a:lstStyle/>
          <a:p>
            <a:r>
              <a:rPr lang="en-US" dirty="0"/>
              <a:t>Part 1: Select and Download Landsat Land Cover Data</a:t>
            </a:r>
          </a:p>
          <a:p>
            <a:r>
              <a:rPr lang="en-US" dirty="0"/>
              <a:t>Part 2: Examine Tree Cover and Bare Ground Extent Using QGIS</a:t>
            </a:r>
          </a:p>
        </p:txBody>
      </p:sp>
    </p:spTree>
    <p:extLst>
      <p:ext uri="{BB962C8B-B14F-4D97-AF65-F5344CB8AC3E}">
        <p14:creationId xmlns:p14="http://schemas.microsoft.com/office/powerpoint/2010/main" val="10403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4"/>
            <a:ext cx="11704320" cy="4918806"/>
          </a:xfrm>
        </p:spPr>
        <p:txBody>
          <a:bodyPr/>
          <a:lstStyle/>
          <a:p>
            <a:r>
              <a:rPr lang="en-US" dirty="0"/>
              <a:t>Bare ground and tree cover data are in per pixel percent coverage based on 2000-2012 annual Land Cover</a:t>
            </a:r>
          </a:p>
          <a:p>
            <a:pPr lvl="1"/>
            <a:r>
              <a:rPr lang="en-US" dirty="0"/>
              <a:t>Bare soil cover is based on growing season coverage and represents minimum value</a:t>
            </a:r>
          </a:p>
          <a:p>
            <a:pPr lvl="1"/>
            <a:r>
              <a:rPr lang="en-US" dirty="0"/>
              <a:t>Tree cover is based on canopy cover within each pixel for trees 5 m or taller*</a:t>
            </a:r>
          </a:p>
          <a:p>
            <a:r>
              <a:rPr lang="en-US" dirty="0"/>
              <a:t>Water mask data is also available</a:t>
            </a:r>
          </a:p>
          <a:p>
            <a:pPr lvl="1"/>
            <a:r>
              <a:rPr lang="en-US" dirty="0"/>
              <a:t>Provides an overview of long-term mean water masks, areas dominated by tree cover, areas that may be bare ground, or other types of land cover over the SFV watershed</a:t>
            </a:r>
          </a:p>
          <a:p>
            <a:pPr marL="146278" indent="0">
              <a:buNone/>
            </a:pPr>
            <a:br>
              <a:rPr lang="en-US" sz="1100" dirty="0"/>
            </a:br>
            <a:br>
              <a:rPr lang="en-US" sz="1100" dirty="0"/>
            </a:br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242252" y="6049089"/>
            <a:ext cx="11704320" cy="246221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en-US" sz="1000" dirty="0"/>
              <a:t>*Reference: Hansen, M. C., S. V. </a:t>
            </a:r>
            <a:r>
              <a:rPr lang="en-US" sz="1000" dirty="0" err="1"/>
              <a:t>Stehman</a:t>
            </a:r>
            <a:r>
              <a:rPr lang="en-US" sz="1000" dirty="0"/>
              <a:t>, P. </a:t>
            </a:r>
            <a:r>
              <a:rPr lang="en-US" sz="1000" dirty="0" err="1"/>
              <a:t>Potapov</a:t>
            </a:r>
            <a:r>
              <a:rPr lang="en-US" sz="1000" dirty="0"/>
              <a:t>, 2010: Quantification of global gross forest cover loss, PNAS, 107, 8650-8655, </a:t>
            </a:r>
            <a:r>
              <a:rPr lang="en-US" sz="1000" dirty="0" err="1"/>
              <a:t>doi</a:t>
            </a:r>
            <a:r>
              <a:rPr lang="en-US" sz="1000" dirty="0"/>
              <a:t>: 10.1073/pnas.0912668107</a:t>
            </a:r>
          </a:p>
        </p:txBody>
      </p:sp>
    </p:spTree>
    <p:extLst>
      <p:ext uri="{BB962C8B-B14F-4D97-AF65-F5344CB8AC3E}">
        <p14:creationId xmlns:p14="http://schemas.microsoft.com/office/powerpoint/2010/main" val="338110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Select and Download Landsat Land Cover Data</a:t>
            </a:r>
          </a:p>
        </p:txBody>
      </p:sp>
    </p:spTree>
    <p:extLst>
      <p:ext uri="{BB962C8B-B14F-4D97-AF65-F5344CB8AC3E}">
        <p14:creationId xmlns:p14="http://schemas.microsoft.com/office/powerpoint/2010/main" val="111455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Download Landsat Land Cover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6385560" cy="5041917"/>
          </a:xfrm>
        </p:spPr>
        <p:txBody>
          <a:bodyPr>
            <a:normAutofit/>
          </a:bodyPr>
          <a:lstStyle/>
          <a:p>
            <a:pPr marL="603478" indent="-457200">
              <a:buFont typeface="+mj-lt"/>
              <a:buAutoNum type="arabicPeriod"/>
            </a:pPr>
            <a:r>
              <a:rPr lang="en-US" dirty="0"/>
              <a:t>On your computer make a folder named </a:t>
            </a:r>
            <a:r>
              <a:rPr lang="en-US" b="1" dirty="0"/>
              <a:t>Land-Cover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https://landcover.usgs.gov/glc/</a:t>
            </a:r>
            <a:endParaRPr lang="en-US" dirty="0"/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You will see links to Global 30 m Tree Cover, Global 30 m Water, and Global 30 m Bare Ground data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Click on </a:t>
            </a:r>
            <a:r>
              <a:rPr lang="en-US" b="1" dirty="0"/>
              <a:t>Get Data </a:t>
            </a:r>
            <a:r>
              <a:rPr lang="en-US" dirty="0"/>
              <a:t>on top of the Global 30 m Tree Cover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Click on </a:t>
            </a:r>
            <a:r>
              <a:rPr lang="en-US" b="1" dirty="0"/>
              <a:t>Individual Download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You will see a list of data files in 10° tiles covering the globe</a:t>
            </a:r>
          </a:p>
        </p:txBody>
      </p:sp>
      <p:pic>
        <p:nvPicPr>
          <p:cNvPr id="7" name="Content Placeholder 6" descr="Screen Shot 2017-11-13 at 11.36.57 PM.png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69" y="1130282"/>
            <a:ext cx="5376469" cy="2603517"/>
          </a:xfrm>
        </p:spPr>
      </p:pic>
      <p:sp>
        <p:nvSpPr>
          <p:cNvPr id="14" name="Rectangle 13"/>
          <p:cNvSpPr/>
          <p:nvPr/>
        </p:nvSpPr>
        <p:spPr>
          <a:xfrm>
            <a:off x="7542212" y="2743200"/>
            <a:ext cx="3962400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44039" y="2830719"/>
            <a:ext cx="685800" cy="1802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 flipV="1">
            <a:off x="6321403" y="2920824"/>
            <a:ext cx="1422636" cy="9002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312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Screen Shot 2017-11-13 at 11.50.57 PM.png"/>
          <p:cNvPicPr>
            <a:picLocks noGrp="1" noChangeAspect="1"/>
          </p:cNvPicPr>
          <p:nvPr>
            <p:ph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83"/>
          <a:stretch/>
        </p:blipFill>
        <p:spPr>
          <a:xfrm>
            <a:off x="7047001" y="1130300"/>
            <a:ext cx="4899571" cy="5041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n-US" dirty="0"/>
              <a:t>Select and Download Landsat Land Cover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6677532" cy="5041917"/>
          </a:xfrm>
        </p:spPr>
        <p:txBody>
          <a:bodyPr>
            <a:normAutofit/>
          </a:bodyPr>
          <a:lstStyle/>
          <a:p>
            <a:pPr marL="603478" indent="-457200">
              <a:buFont typeface="+mj-lt"/>
              <a:buAutoNum type="arabicPeriod" startAt="7"/>
            </a:pPr>
            <a:r>
              <a:rPr lang="en-US" dirty="0"/>
              <a:t>Scroll down to the tile for 20°S and 60°W that contains the SFV watershed</a:t>
            </a:r>
          </a:p>
          <a:p>
            <a:pPr marL="603478" indent="-457200">
              <a:buFont typeface="+mj-lt"/>
              <a:buAutoNum type="arabicPeriod" startAt="7"/>
            </a:pPr>
            <a:r>
              <a:rPr lang="en-US" dirty="0"/>
              <a:t>Click on the link and save the file on your computer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b="1" dirty="0"/>
              <a:t>zip archive (with .zip)</a:t>
            </a:r>
          </a:p>
          <a:p>
            <a:pPr marL="603478" indent="-457200">
              <a:buFont typeface="+mj-lt"/>
              <a:buAutoNum type="arabicPeriod" startAt="7"/>
            </a:pPr>
            <a:r>
              <a:rPr lang="en-US" dirty="0"/>
              <a:t>You will get a file named </a:t>
            </a:r>
            <a:r>
              <a:rPr lang="en-US" b="1" dirty="0"/>
              <a:t>20S_060W_treecover2010_v3.zip</a:t>
            </a:r>
            <a:endParaRPr lang="en-US" dirty="0"/>
          </a:p>
          <a:p>
            <a:pPr marL="603478" indent="-457200">
              <a:buFont typeface="+mj-lt"/>
              <a:buAutoNum type="arabicPeriod" startAt="7"/>
            </a:pPr>
            <a:r>
              <a:rPr lang="en-US" dirty="0"/>
              <a:t>Click on the file name to unzip the data and you will get a folder </a:t>
            </a:r>
            <a:r>
              <a:rPr lang="en-US" b="1" dirty="0" err="1"/>
              <a:t>Stornext</a:t>
            </a:r>
            <a:r>
              <a:rPr lang="en-US" b="1" dirty="0"/>
              <a:t> </a:t>
            </a:r>
            <a:r>
              <a:rPr lang="en-US" dirty="0"/>
              <a:t>with the following sub-folders: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47001" y="3929449"/>
            <a:ext cx="2467702" cy="321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Shot 2017-11-14 at 12.20.22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3" b="14516"/>
          <a:stretch/>
        </p:blipFill>
        <p:spPr>
          <a:xfrm>
            <a:off x="2044318" y="4929236"/>
            <a:ext cx="3073400" cy="108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86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 and Download Landsat Land Cover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11"/>
            </a:pPr>
            <a:r>
              <a:rPr lang="en-US" dirty="0"/>
              <a:t>In the treecover2010_v3 sub-folder </a:t>
            </a:r>
            <a:br>
              <a:rPr lang="en-US" dirty="0"/>
            </a:br>
            <a:r>
              <a:rPr lang="en-US" dirty="0"/>
              <a:t>you will have the tree cover data </a:t>
            </a:r>
            <a:br>
              <a:rPr lang="en-US" dirty="0"/>
            </a:br>
            <a:r>
              <a:rPr lang="en-US" dirty="0"/>
              <a:t>tile </a:t>
            </a:r>
            <a:r>
              <a:rPr lang="en-US" b="1" dirty="0"/>
              <a:t>20S_060W_treecover2010_v3.tif</a:t>
            </a:r>
          </a:p>
          <a:p>
            <a:pPr marL="603478" indent="-457200">
              <a:buFont typeface="+mj-lt"/>
              <a:buAutoNum type="arabicPeriod" startAt="11"/>
            </a:pPr>
            <a:r>
              <a:rPr lang="en-US" dirty="0"/>
              <a:t>Move the </a:t>
            </a:r>
            <a:br>
              <a:rPr lang="en-US" dirty="0"/>
            </a:br>
            <a:r>
              <a:rPr lang="en-US" b="1" dirty="0"/>
              <a:t>20S_060W_treecover2010_v3.tif</a:t>
            </a:r>
            <a:r>
              <a:rPr lang="en-US" dirty="0"/>
              <a:t> to </a:t>
            </a:r>
            <a:br>
              <a:rPr lang="en-US" dirty="0"/>
            </a:br>
            <a:r>
              <a:rPr lang="en-US" dirty="0"/>
              <a:t>the </a:t>
            </a:r>
            <a:r>
              <a:rPr lang="en-US" b="1" dirty="0"/>
              <a:t>Land-Cover</a:t>
            </a:r>
            <a:r>
              <a:rPr lang="en-US" dirty="0"/>
              <a:t> folder on your </a:t>
            </a:r>
            <a:br>
              <a:rPr lang="en-US" dirty="0"/>
            </a:br>
            <a:r>
              <a:rPr lang="en-US" dirty="0"/>
              <a:t>computer</a:t>
            </a:r>
          </a:p>
          <a:p>
            <a:pPr marL="603478" indent="-457200">
              <a:buFont typeface="+mj-lt"/>
              <a:buAutoNum type="arabicPeriod" startAt="11"/>
            </a:pPr>
            <a:r>
              <a:rPr lang="en-US" dirty="0"/>
              <a:t>Go back to </a:t>
            </a:r>
            <a:r>
              <a:rPr lang="en-US" dirty="0">
                <a:hlinkClick r:id="rId3"/>
              </a:rPr>
              <a:t>https://landcover.usgs.gov/glc/</a:t>
            </a:r>
            <a:r>
              <a:rPr lang="en-US" dirty="0"/>
              <a:t> and click </a:t>
            </a:r>
            <a:r>
              <a:rPr lang="en-US" b="1" dirty="0"/>
              <a:t>Get Data </a:t>
            </a:r>
            <a:r>
              <a:rPr lang="en-US" dirty="0"/>
              <a:t>over </a:t>
            </a:r>
            <a:r>
              <a:rPr lang="en-US" b="1" dirty="0"/>
              <a:t>Global 30 m Water</a:t>
            </a:r>
          </a:p>
          <a:p>
            <a:pPr marL="603478" indent="-457200">
              <a:buFont typeface="+mj-lt"/>
              <a:buAutoNum type="arabicPeriod" startAt="11"/>
            </a:pPr>
            <a:r>
              <a:rPr lang="en-US" dirty="0"/>
              <a:t>When you click on </a:t>
            </a:r>
            <a:r>
              <a:rPr lang="en-US" b="1" dirty="0"/>
              <a:t>Individual Download</a:t>
            </a:r>
            <a:r>
              <a:rPr lang="en-US" dirty="0"/>
              <a:t> you will see that the file names are different  </a:t>
            </a:r>
            <a:r>
              <a:rPr lang="en-US" b="1" dirty="0"/>
              <a:t>(Hansen_GFC2013—)</a:t>
            </a:r>
            <a:r>
              <a:rPr lang="en-US" dirty="0"/>
              <a:t>, but moving the curser on the file name will show the full name with latitude-longitude of the tile included in the file</a:t>
            </a:r>
          </a:p>
        </p:txBody>
      </p:sp>
      <p:pic>
        <p:nvPicPr>
          <p:cNvPr id="10" name="Content Placeholder 9" descr="Screen Shot 2017-11-14 at 12.33.34 AM.png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085" y="1130300"/>
            <a:ext cx="5805487" cy="2168525"/>
          </a:xfrm>
        </p:spPr>
      </p:pic>
      <p:cxnSp>
        <p:nvCxnSpPr>
          <p:cNvPr id="15" name="Straight Arrow Connector 14"/>
          <p:cNvCxnSpPr/>
          <p:nvPr/>
        </p:nvCxnSpPr>
        <p:spPr>
          <a:xfrm flipV="1">
            <a:off x="5807676" y="3200400"/>
            <a:ext cx="333409" cy="8279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994205" y="1130300"/>
            <a:ext cx="195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Water Mask</a:t>
            </a:r>
          </a:p>
        </p:txBody>
      </p:sp>
    </p:spTree>
    <p:extLst>
      <p:ext uri="{BB962C8B-B14F-4D97-AF65-F5344CB8AC3E}">
        <p14:creationId xmlns:p14="http://schemas.microsoft.com/office/powerpoint/2010/main" val="57403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and Download Landsat Land Cover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1" y="1130283"/>
            <a:ext cx="6578679" cy="5041917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14"/>
            </a:pPr>
            <a:r>
              <a:rPr lang="en-US" dirty="0"/>
              <a:t>Follow Steps 7-12 to save the file </a:t>
            </a:r>
            <a:r>
              <a:rPr lang="en-US" b="1" dirty="0"/>
              <a:t>Hansen_GFC2013_datamask_20S_060W.tif </a:t>
            </a:r>
            <a:r>
              <a:rPr lang="en-US" dirty="0"/>
              <a:t>containing water mask, in the Land-Cover folder on your computer</a:t>
            </a:r>
          </a:p>
          <a:p>
            <a:pPr marL="859465" lvl="1" indent="-457200"/>
            <a:r>
              <a:rPr lang="en-US" dirty="0"/>
              <a:t>Note: be sure to download the file with the extension .</a:t>
            </a:r>
            <a:r>
              <a:rPr lang="en-US" dirty="0" err="1"/>
              <a:t>tif.zip</a:t>
            </a:r>
            <a:r>
              <a:rPr lang="en-US" dirty="0"/>
              <a:t> from the site</a:t>
            </a:r>
          </a:p>
          <a:p>
            <a:pPr marL="603478" indent="-457200">
              <a:buFont typeface="+mj-lt"/>
              <a:buAutoNum type="arabicPeriod" startAt="14"/>
            </a:pPr>
            <a:r>
              <a:rPr lang="en-US" dirty="0"/>
              <a:t>Repeat Steps 2-12 for the </a:t>
            </a:r>
            <a:r>
              <a:rPr lang="en-US" b="1" dirty="0"/>
              <a:t>Global 30 m bare ground </a:t>
            </a:r>
            <a:r>
              <a:rPr lang="en-US" dirty="0"/>
              <a:t>data</a:t>
            </a:r>
          </a:p>
          <a:p>
            <a:pPr marL="603478" indent="-457200">
              <a:buFont typeface="+mj-lt"/>
              <a:buAutoNum type="arabicPeriod" startAt="14"/>
            </a:pPr>
            <a:r>
              <a:rPr lang="en-US" dirty="0"/>
              <a:t>Save the file </a:t>
            </a:r>
            <a:r>
              <a:rPr lang="en-US" b="1" dirty="0"/>
              <a:t>20S_060W_bare2010_v3 </a:t>
            </a:r>
            <a:r>
              <a:rPr lang="en-US" dirty="0"/>
              <a:t>in the</a:t>
            </a:r>
            <a:r>
              <a:rPr lang="en-US" b="1" dirty="0"/>
              <a:t> </a:t>
            </a:r>
            <a:r>
              <a:rPr lang="en-US" dirty="0"/>
              <a:t>Land-Cover folder</a:t>
            </a:r>
          </a:p>
          <a:p>
            <a:pPr marL="603478" indent="-457200">
              <a:buFont typeface="+mj-lt"/>
              <a:buAutoNum type="arabicPeriod" startAt="14"/>
            </a:pPr>
            <a:r>
              <a:rPr lang="en-US" dirty="0"/>
              <a:t>At the end of this part you will have the data files to the right in the Land-Cover Folder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76487" y="1130300"/>
            <a:ext cx="237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Bare Ground</a:t>
            </a:r>
            <a:endParaRPr lang="en-US" dirty="0"/>
          </a:p>
        </p:txBody>
      </p:sp>
      <p:pic>
        <p:nvPicPr>
          <p:cNvPr id="11" name="Content Placeholder 10" descr="Screen Shot 2017-11-14 at 12.51.37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11" y="1228812"/>
            <a:ext cx="3171466" cy="2638854"/>
          </a:xfrm>
          <a:prstGeom prst="rect">
            <a:avLst/>
          </a:prstGeom>
        </p:spPr>
      </p:pic>
      <p:pic>
        <p:nvPicPr>
          <p:cNvPr id="12" name="Picture 11" descr="Screen Shot 2017-11-14 at 1.34.30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0"/>
          <a:stretch/>
        </p:blipFill>
        <p:spPr>
          <a:xfrm>
            <a:off x="6820930" y="4474621"/>
            <a:ext cx="3632200" cy="72747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20931" y="2387601"/>
            <a:ext cx="1729946" cy="321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553574" y="2541888"/>
            <a:ext cx="267356" cy="2087262"/>
            <a:chOff x="6553574" y="2541888"/>
            <a:chExt cx="267356" cy="20687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4" name="Straight Arrow Connector 13"/>
            <p:cNvCxnSpPr/>
            <p:nvPr/>
          </p:nvCxnSpPr>
          <p:spPr>
            <a:xfrm>
              <a:off x="6620587" y="2556612"/>
              <a:ext cx="2003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6633963" y="2541888"/>
              <a:ext cx="0" cy="20687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6553574" y="4601211"/>
              <a:ext cx="9626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5448866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ET" id="{BA05CCD1-3523-0D48-9ADD-9603D9C9F698}" vid="{84C97764-3CC0-DE47-A4EB-C4D0B6461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ARSET</Template>
  <TotalTime>15571</TotalTime>
  <Words>1529</Words>
  <Application>Microsoft Office PowerPoint</Application>
  <PresentationFormat>Custom</PresentationFormat>
  <Paragraphs>120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Century Gothic</vt:lpstr>
      <vt:lpstr>ARSET</vt:lpstr>
      <vt:lpstr>Access and Examine Landsat Land Cover (LC) Over the  Sao Francisco Verdadeiro (SFV) Watershed</vt:lpstr>
      <vt:lpstr>Objectives</vt:lpstr>
      <vt:lpstr>Outline</vt:lpstr>
      <vt:lpstr>Note</vt:lpstr>
      <vt:lpstr>Part 1: Select and Download Landsat Land Cover Data</vt:lpstr>
      <vt:lpstr>Select and Download Landsat Land Cover Data</vt:lpstr>
      <vt:lpstr>Select and Download Landsat Land Cover Data</vt:lpstr>
      <vt:lpstr>Select and Download Landsat Land Cover Data</vt:lpstr>
      <vt:lpstr>Select and Download Landsat Land Cover Data</vt:lpstr>
      <vt:lpstr>Part 2: Examine Tree Cover and  Bare Ground Extent Using QGIS</vt:lpstr>
      <vt:lpstr>Examine Tree Cover and Bare Ground Extent Using QGIS</vt:lpstr>
      <vt:lpstr>Examine Tree Cover and Bare Ground Extent Using QGIS</vt:lpstr>
      <vt:lpstr>Examine Tree Cover and Bare Ground Extent Using QGIS</vt:lpstr>
      <vt:lpstr>Examine Tree Cover and Bare Ground Extent Using QGIS</vt:lpstr>
      <vt:lpstr>Examine Tree Cover and Bare Ground Extent Using QGIS</vt:lpstr>
      <vt:lpstr>Examine Tree Cover and Bare Ground Extent Using QGIS</vt:lpstr>
      <vt:lpstr>Examine Tree Cover and Bare Ground Extent Using QGIS</vt:lpstr>
      <vt:lpstr>Examine Tree Cover and Bare Ground Extent Using QGIS</vt:lpstr>
      <vt:lpstr>Examine Tree Cover and Bare Ground Extent Using QGIS</vt:lpstr>
      <vt:lpstr>Examine Tree Cover and Bare Ground Extent Using QGIS</vt:lpstr>
      <vt:lpstr>Examine Tree Cover and Bare Ground Extent Using QGIS</vt:lpstr>
      <vt:lpstr>Discussion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ARSET Slides</dc:title>
  <dc:creator>Elizabeth Hook</dc:creator>
  <cp:lastModifiedBy>Oddo, Perry C (GSFC-617.0)[SCIENCE SYSTEMS AND APPLICATIONS INC]</cp:lastModifiedBy>
  <cp:revision>675</cp:revision>
  <dcterms:created xsi:type="dcterms:W3CDTF">2016-01-25T16:50:10Z</dcterms:created>
  <dcterms:modified xsi:type="dcterms:W3CDTF">2022-10-26T19:22:42Z</dcterms:modified>
</cp:coreProperties>
</file>